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5" r:id="rId3"/>
    <p:sldId id="257" r:id="rId4"/>
    <p:sldId id="274" r:id="rId5"/>
    <p:sldId id="275" r:id="rId6"/>
    <p:sldId id="272" r:id="rId7"/>
    <p:sldId id="276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8080"/>
    <a:srgbClr val="006666"/>
    <a:srgbClr val="01D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76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86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6983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155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883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98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53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67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6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59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0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51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4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8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83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9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bcmentalsundhed.dk/media/1514/mod-mere-viden-om-amatc3b8rmusikken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in@musikinorden.dk" TargetMode="External"/><Relationship Id="rId2" Type="http://schemas.openxmlformats.org/officeDocument/2006/relationships/hyperlink" Target="https://www.videncenterforamatoermusik.dk/index.php/bibliote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dencenterforamatoermusik.dk/index.php/forskningstema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dencenterforamatoermusik.dk/" TargetMode="External"/><Relationship Id="rId2" Type="http://schemas.openxmlformats.org/officeDocument/2006/relationships/hyperlink" Target="http://www.musikinorden.dk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868B2-C174-45C7-8300-F358E5087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520" y="1546754"/>
            <a:ext cx="9448800" cy="1825096"/>
          </a:xfrm>
        </p:spPr>
        <p:txBody>
          <a:bodyPr>
            <a:normAutofit fontScale="90000"/>
          </a:bodyPr>
          <a:lstStyle/>
          <a:p>
            <a:pPr algn="l"/>
            <a:br>
              <a:rPr lang="en-US" sz="18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</a:br>
            <a:r>
              <a:rPr lang="da-DK" sz="1800" b="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da-DK" sz="4400" b="0" i="0" u="none" strike="noStrike" baseline="0" dirty="0"/>
              <a:t>EFFEKTEN AF MUSIKUDØVELSE </a:t>
            </a:r>
            <a:br>
              <a:rPr lang="da-DK" sz="4400" b="0" i="0" u="none" strike="noStrike" baseline="0" dirty="0"/>
            </a:br>
            <a:br>
              <a:rPr lang="da-DK" sz="4400" b="0" i="0" u="none" strike="noStrike" baseline="0" dirty="0"/>
            </a:br>
            <a:r>
              <a:rPr lang="da-DK" sz="4400" b="0" i="0" u="none" strike="noStrike" baseline="0" dirty="0"/>
              <a:t>PÅ BØRN, UNGE, ÆLDRE OG SAMFUND</a:t>
            </a:r>
            <a:endParaRPr lang="en-US" sz="4400" b="1" cap="none" dirty="0"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A7F13-F072-435C-A46B-38FF9F156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938" y="4173526"/>
            <a:ext cx="9448800" cy="2275439"/>
          </a:xfrm>
        </p:spPr>
        <p:txBody>
          <a:bodyPr>
            <a:normAutofit/>
          </a:bodyPr>
          <a:lstStyle/>
          <a:p>
            <a:pPr algn="ctr"/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Præsentation af Steen Finsen og Henriette Schøn, Ph.D.</a:t>
            </a:r>
          </a:p>
          <a:p>
            <a:pPr algn="ctr"/>
            <a:r>
              <a:rPr lang="da-DK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ved </a:t>
            </a:r>
          </a:p>
          <a:p>
            <a:pPr algn="ctr"/>
            <a:r>
              <a:rPr lang="da-DK" sz="22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Nordisk sangsymposium i Oslo</a:t>
            </a:r>
            <a:endParaRPr lang="en-US" sz="2200" b="1" i="0" u="none" strike="noStrike" baseline="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en-US" sz="2200" b="1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september</a:t>
            </a:r>
            <a:r>
              <a:rPr lang="en-US" sz="22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2023 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Hållen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av Patrik Karlsson,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ordf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Musik I Norden</a:t>
            </a:r>
          </a:p>
        </p:txBody>
      </p:sp>
    </p:spTree>
    <p:extLst>
      <p:ext uri="{BB962C8B-B14F-4D97-AF65-F5344CB8AC3E}">
        <p14:creationId xmlns:p14="http://schemas.microsoft.com/office/powerpoint/2010/main" val="285650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6F20-E249-403A-A5FE-367DDB82C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884" y="501650"/>
            <a:ext cx="8596668" cy="1320800"/>
          </a:xfrm>
        </p:spPr>
        <p:txBody>
          <a:bodyPr/>
          <a:lstStyle/>
          <a:p>
            <a:pPr algn="ctr"/>
            <a:r>
              <a:rPr lang="da-DK" b="1" dirty="0">
                <a:cs typeface="Segoe UI" panose="020B0502040204020203" pitchFamily="34" charset="0"/>
              </a:rPr>
              <a:t>I</a:t>
            </a:r>
            <a:r>
              <a:rPr lang="en-US" b="1" dirty="0" err="1">
                <a:cs typeface="Segoe UI" panose="020B0502040204020203" pitchFamily="34" charset="0"/>
              </a:rPr>
              <a:t>ntroduktion</a:t>
            </a:r>
            <a:endParaRPr lang="en-US" b="1" cap="none" dirty="0"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07E14-1BDC-4660-8076-C5040AF0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2400" y="1334328"/>
            <a:ext cx="6657802" cy="54546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Efter idé fra formanden for Danske Orkesterdirigenter, Steen Finsen, begyndte</a:t>
            </a:r>
            <a:r>
              <a:rPr lang="da-DK" sz="2400" b="0" i="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Musik i Norden </a:t>
            </a: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 efteråret 2020 </a:t>
            </a:r>
            <a:r>
              <a:rPr lang="da-DK" sz="2400" b="0" i="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, at indsamle viden om udført forskning indenfor amatørmusikkens område, med særligt fokus på de gunstige effekter, der er ved at synge i kor og spille i orkester.</a:t>
            </a:r>
          </a:p>
          <a:p>
            <a:pPr algn="l">
              <a:lnSpc>
                <a:spcPct val="160000"/>
              </a:lnSpc>
            </a:pP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I dag har vi nu to forskningsindsamlinger –                           en med 930 forskningsartikler og en med 200 forskningsartikler, begge med fokus på børn og unge og musiks effekt på mennesket og samfundet.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539346-E034-41A5-B745-0C3284203D4A}"/>
              </a:ext>
            </a:extLst>
          </p:cNvPr>
          <p:cNvSpPr txBox="1"/>
          <p:nvPr/>
        </p:nvSpPr>
        <p:spPr>
          <a:xfrm>
            <a:off x="160496" y="4769791"/>
            <a:ext cx="2857499" cy="99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60000"/>
              </a:lnSpc>
            </a:pPr>
            <a:r>
              <a:rPr lang="da-DK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Steen Finsen</a:t>
            </a:r>
            <a:endParaRPr lang="da-DK" sz="1400" b="1" i="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</a:endParaRPr>
          </a:p>
          <a:p>
            <a:pPr algn="ctr">
              <a:lnSpc>
                <a:spcPct val="160000"/>
              </a:lnSpc>
            </a:pPr>
            <a:r>
              <a:rPr lang="da-DK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Formand for </a:t>
            </a:r>
          </a:p>
          <a:p>
            <a:pPr algn="ctr">
              <a:lnSpc>
                <a:spcPct val="160000"/>
              </a:lnSpc>
            </a:pPr>
            <a:r>
              <a:rPr lang="da-DK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Danske Orkesterdirigenter</a:t>
            </a:r>
            <a:r>
              <a:rPr lang="da-DK" sz="1200" b="0" i="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35166C-BEA3-480E-8C2F-F332C2DDC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534" y="1753276"/>
            <a:ext cx="1671424" cy="293071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schemeClr val="accent1">
                <a:alpha val="7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380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A5B4F-AE1D-41D3-A5CC-67488FBD9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25" y="219182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br>
              <a:rPr lang="da-DK" cap="none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a-DK" b="1" cap="none" dirty="0">
                <a:cs typeface="Segoe UI" panose="020B0502040204020203" pitchFamily="34" charset="0"/>
              </a:rPr>
              <a:t>B</a:t>
            </a:r>
            <a:r>
              <a:rPr lang="da-DK" b="1" i="0" cap="none" dirty="0">
                <a:effectLst/>
                <a:cs typeface="Segoe UI" panose="020B0502040204020203" pitchFamily="34" charset="0"/>
              </a:rPr>
              <a:t>aggrund for indsamling af forskning</a:t>
            </a:r>
            <a:r>
              <a:rPr lang="en-US" b="1" i="0" cap="none" dirty="0">
                <a:effectLst/>
                <a:cs typeface="Segoe UI" panose="020B0502040204020203" pitchFamily="34" charset="0"/>
              </a:rPr>
              <a:t>:</a:t>
            </a:r>
            <a:br>
              <a:rPr lang="da-DK" b="1" i="0" cap="none" dirty="0">
                <a:effectLst/>
                <a:cs typeface="Segoe UI" panose="020B0502040204020203" pitchFamily="34" charset="0"/>
              </a:rPr>
            </a:br>
            <a:br>
              <a:rPr lang="da-DK" b="0" i="0" cap="none" dirty="0">
                <a:effectLst/>
                <a:cs typeface="Segoe UI" panose="020B0502040204020203" pitchFamily="34" charset="0"/>
              </a:rPr>
            </a:br>
            <a:endParaRPr lang="en-US" cap="none" dirty="0"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08D4-5744-42F4-B0D6-275B28146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4921" y="1448014"/>
            <a:ext cx="8030680" cy="511010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da-DK" b="0" i="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</a:endParaRPr>
          </a:p>
          <a:p>
            <a:pPr marL="0" indent="0" algn="l">
              <a:lnSpc>
                <a:spcPct val="100000"/>
              </a:lnSpc>
              <a:buNone/>
            </a:pP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Musik i Norden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’</a:t>
            </a: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 vision er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0" indent="0" algn="l">
              <a:lnSpc>
                <a:spcPct val="100000"/>
              </a:lnSpc>
              <a:buNone/>
            </a:pPr>
            <a:endParaRPr lang="en-US" sz="140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remme forskning i amatørmusikkens aktiviteters betydning for, og indflydelse på den enkelte i en samfundskontekst med fokus på sociale, psykologiske, kreative og helbredsmæssige aspekter</a:t>
            </a:r>
          </a:p>
          <a:p>
            <a:pPr marL="0" indent="0" algn="l">
              <a:lnSpc>
                <a:spcPct val="100000"/>
              </a:lnSpc>
              <a:buNone/>
            </a:pPr>
            <a:endParaRPr lang="da-DK" sz="140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</a:t>
            </a: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remme forskning i </a:t>
            </a:r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musik</a:t>
            </a: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i et bredt perspektiv, for at skabe udvikling og forbedrede vilkår for hele det musikalske område</a:t>
            </a:r>
          </a:p>
          <a:p>
            <a:pPr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b="1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l">
              <a:lnSpc>
                <a:spcPct val="100000"/>
              </a:lnSpc>
              <a:buNone/>
            </a:pPr>
            <a:endParaRPr lang="da-DK" b="1" dirty="0">
              <a:solidFill>
                <a:schemeClr val="accent4">
                  <a:lumMod val="60000"/>
                  <a:lumOff val="4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15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4EAC304-241D-4586-B884-5EF7D6F4F8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549" y="84704"/>
            <a:ext cx="9654789" cy="6627522"/>
          </a:xfr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schemeClr val="accent1">
                <a:lumMod val="60000"/>
                <a:lumOff val="40000"/>
                <a:alpha val="70000"/>
              </a:scheme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BB07A97-14CE-400B-A06E-EBFB2FB8AF88}"/>
              </a:ext>
            </a:extLst>
          </p:cNvPr>
          <p:cNvSpPr txBox="1"/>
          <p:nvPr/>
        </p:nvSpPr>
        <p:spPr>
          <a:xfrm>
            <a:off x="8444092" y="6065410"/>
            <a:ext cx="2287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da-DK" sz="800" dirty="0">
              <a:solidFill>
                <a:srgbClr val="006621"/>
              </a:solidFill>
              <a:latin typeface="Arial" panose="020B0604020202020204" pitchFamily="34" charset="0"/>
            </a:endParaRPr>
          </a:p>
          <a:p>
            <a:pPr algn="l"/>
            <a:r>
              <a:rPr lang="da-DK" sz="800" dirty="0">
                <a:solidFill>
                  <a:srgbClr val="006621"/>
                </a:solidFill>
                <a:latin typeface="Arial" panose="020B0604020202020204" pitchFamily="34" charset="0"/>
              </a:rPr>
              <a:t>Kilde: </a:t>
            </a:r>
          </a:p>
          <a:p>
            <a:pPr algn="l"/>
            <a:r>
              <a:rPr lang="da-DK" sz="800" b="0" i="0" u="none" strike="noStrike" dirty="0">
                <a:solidFill>
                  <a:srgbClr val="660099"/>
                </a:solidFill>
                <a:effectLst/>
                <a:latin typeface="Arial" panose="020B0604020202020204" pitchFamily="34" charset="0"/>
                <a:hlinkClick r:id="rId3"/>
              </a:rPr>
              <a:t>Mod mere viden om amatørmusikken</a:t>
            </a:r>
            <a:r>
              <a:rPr lang="da-DK" sz="800" b="0" i="0" u="none" strike="noStrike" dirty="0">
                <a:solidFill>
                  <a:srgbClr val="66009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da-DK" sz="800" b="0" i="0" u="none" strike="noStrike" dirty="0">
                <a:solidFill>
                  <a:srgbClr val="008080"/>
                </a:solidFill>
                <a:effectLst/>
                <a:latin typeface="Arial" panose="020B0604020202020204" pitchFamily="34" charset="0"/>
              </a:rPr>
              <a:t>s. 10</a:t>
            </a:r>
            <a:endParaRPr lang="da-DK" sz="800" b="0" i="0" dirty="0">
              <a:solidFill>
                <a:srgbClr val="00808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da-DK" sz="800" b="0" i="0" dirty="0">
                <a:solidFill>
                  <a:srgbClr val="006621"/>
                </a:solidFill>
                <a:effectLst/>
                <a:latin typeface="Arial" panose="020B0604020202020204" pitchFamily="34" charset="0"/>
              </a:rPr>
              <a:t>SH Nielsen - 2018 - abcmentalsundhed.dk</a:t>
            </a:r>
          </a:p>
          <a:p>
            <a:pPr algn="l"/>
            <a:endParaRPr lang="da-DK" sz="800" dirty="0">
              <a:solidFill>
                <a:srgbClr val="00662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3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FDFD-2D77-4314-B33A-E72BD190F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650" y="411104"/>
            <a:ext cx="8674100" cy="1293028"/>
          </a:xfrm>
        </p:spPr>
        <p:txBody>
          <a:bodyPr>
            <a:normAutofit/>
          </a:bodyPr>
          <a:lstStyle/>
          <a:p>
            <a:r>
              <a:rPr lang="en-US" b="1" dirty="0"/>
              <a:t>De to </a:t>
            </a:r>
            <a:r>
              <a:rPr lang="en-US" b="1" dirty="0" err="1"/>
              <a:t>forskningsindsamlinger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5F492-1ED7-4781-8DD2-AD36C63937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916" y="1454150"/>
            <a:ext cx="3736793" cy="489584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131C4A-7270-4321-92F5-D7DBE40B12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485" y="1454150"/>
            <a:ext cx="3935312" cy="491014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604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1A909-0269-414E-BB26-93BC81DAF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077" y="357331"/>
            <a:ext cx="8610600" cy="1293028"/>
          </a:xfrm>
        </p:spPr>
        <p:txBody>
          <a:bodyPr>
            <a:normAutofit/>
          </a:bodyPr>
          <a:lstStyle/>
          <a:p>
            <a:r>
              <a:rPr lang="da-DK" b="1" dirty="0">
                <a:cs typeface="Segoe UI" panose="020B0502040204020203" pitchFamily="34" charset="0"/>
              </a:rPr>
              <a:t>Indhold</a:t>
            </a:r>
            <a:r>
              <a:rPr lang="da-DK" b="1" cap="none" dirty="0">
                <a:cs typeface="Segoe UI" panose="020B0502040204020203" pitchFamily="34" charset="0"/>
              </a:rPr>
              <a:t> i de 2 indsamlinger</a:t>
            </a:r>
            <a:r>
              <a:rPr lang="en-US" b="1" cap="none" dirty="0">
                <a:cs typeface="Segoe UI" panose="020B0502040204020203" pitchFamily="34" charset="0"/>
              </a:rPr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E31D7-607B-488F-AC50-050865197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075" y="1200649"/>
            <a:ext cx="4358825" cy="54864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1600" b="1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	</a:t>
            </a:r>
            <a:r>
              <a:rPr lang="da-DK" sz="1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930 forskningsartikler</a:t>
            </a:r>
            <a:r>
              <a:rPr lang="en-US" sz="19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Segoe UI" panose="020B0502040204020203" pitchFamily="34" charset="0"/>
              </a:rPr>
              <a:t>:</a:t>
            </a:r>
            <a:endParaRPr lang="da-DK" sz="1900" b="1" dirty="0">
              <a:solidFill>
                <a:schemeClr val="accent1">
                  <a:lumMod val="75000"/>
                </a:schemeClr>
              </a:solidFill>
              <a:latin typeface="+mj-lt"/>
              <a:cs typeface="Segoe UI" panose="020B0502040204020203" pitchFamily="34" charset="0"/>
            </a:endParaRP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Børns helse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Børn og unges, udvikling og indlæring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Terapeutisk indvirkning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Effekt på følelser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Indlæring generelt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Hukommelse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Kreativitet under lytning af musik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Hjernens funktioner under lytning til musik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Hjernefunktioner – neurale ændringer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Neurofysiologiske ændringer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Cognitiv respons på pitch m. m.</a:t>
            </a:r>
            <a:endParaRPr lang="da-DK" sz="16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Korsang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Orkesterspil</a:t>
            </a:r>
          </a:p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Musik brugt som en del af behandling </a:t>
            </a:r>
          </a:p>
          <a:p>
            <a:pPr marL="0" indent="0">
              <a:buNone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i sundhedsvæsenet 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4DCB38-E451-43C0-9061-CC37E2292761}"/>
              </a:ext>
            </a:extLst>
          </p:cNvPr>
          <p:cNvSpPr txBox="1"/>
          <p:nvPr/>
        </p:nvSpPr>
        <p:spPr>
          <a:xfrm>
            <a:off x="4787900" y="1050228"/>
            <a:ext cx="5607123" cy="558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buClr>
                <a:srgbClr val="0070C0"/>
              </a:buClr>
            </a:pPr>
            <a:r>
              <a:rPr lang="da-DK" b="1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Segoe UI" panose="020B0502040204020203" pitchFamily="34" charset="0"/>
              </a:rPr>
              <a:t>          </a:t>
            </a:r>
            <a:r>
              <a:rPr lang="da-DK" b="1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Times New Roman" panose="02020603050405020304" pitchFamily="18" charset="0"/>
                <a:cs typeface="Segoe UI" panose="020B0502040204020203" pitchFamily="34" charset="0"/>
              </a:rPr>
              <a:t>200 forskningsartikler:</a:t>
            </a: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Amatørmusik i samfundet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Amatørkulturens betydning i mindre byer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Amatørkulturens effekt på borgerne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Aktiv kunstnerisk deltagelses betydning for sygdomme 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Musik/Sang og baby sundhed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Børn og Sang – (30 forsknings artikler)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Unges sundhed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Musik og hjernens udvikling</a:t>
            </a: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 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Musik og følelsers udvikling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Musik og indlæring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Skoleorkestre og deres betydning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Instrumentvalget – og kønnets betydning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Amatør versus professionel musiker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da-DK" sz="160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Musik og teams og virksomhedsledelse </a:t>
            </a:r>
            <a:endParaRPr lang="en-US" sz="160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5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D768DD9-EA31-4500-A63F-947B90C98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198" y="481709"/>
            <a:ext cx="11527604" cy="1293028"/>
          </a:xfrm>
        </p:spPr>
        <p:txBody>
          <a:bodyPr/>
          <a:lstStyle/>
          <a:p>
            <a:r>
              <a:rPr lang="en-US" b="1" cap="none" dirty="0" err="1">
                <a:cs typeface="Segoe UI" panose="020B0502040204020203" pitchFamily="34" charset="0"/>
              </a:rPr>
              <a:t>Hvor</a:t>
            </a:r>
            <a:r>
              <a:rPr lang="en-US" b="1" cap="none" dirty="0">
                <a:cs typeface="Segoe UI" panose="020B0502040204020203" pitchFamily="34" charset="0"/>
              </a:rPr>
              <a:t> </a:t>
            </a:r>
            <a:r>
              <a:rPr lang="en-US" b="1" cap="none" dirty="0" err="1">
                <a:cs typeface="Segoe UI" panose="020B0502040204020203" pitchFamily="34" charset="0"/>
              </a:rPr>
              <a:t>kan</a:t>
            </a:r>
            <a:r>
              <a:rPr lang="en-US" b="1" cap="none" dirty="0">
                <a:cs typeface="Segoe UI" panose="020B0502040204020203" pitchFamily="34" charset="0"/>
              </a:rPr>
              <a:t> research </a:t>
            </a:r>
            <a:r>
              <a:rPr lang="en-US" b="1" cap="none" dirty="0" err="1">
                <a:cs typeface="Segoe UI" panose="020B0502040204020203" pitchFamily="34" charset="0"/>
              </a:rPr>
              <a:t>indsamlingerne</a:t>
            </a:r>
            <a:r>
              <a:rPr lang="en-US" b="1" cap="none" dirty="0">
                <a:cs typeface="Segoe UI" panose="020B0502040204020203" pitchFamily="34" charset="0"/>
              </a:rPr>
              <a:t> </a:t>
            </a:r>
            <a:r>
              <a:rPr lang="en-US" b="1" cap="none" dirty="0" err="1">
                <a:cs typeface="Segoe UI" panose="020B0502040204020203" pitchFamily="34" charset="0"/>
              </a:rPr>
              <a:t>hentes</a:t>
            </a:r>
            <a:r>
              <a:rPr lang="en-US" b="1" cap="none" dirty="0">
                <a:cs typeface="Segoe UI" panose="020B0502040204020203" pitchFamily="34" charset="0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AE8E7-7318-4FBF-BA71-E15C57600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4737"/>
            <a:ext cx="10820400" cy="4806949"/>
          </a:xfrm>
        </p:spPr>
        <p:txBody>
          <a:bodyPr>
            <a:normAutofit lnSpcReduction="10000"/>
          </a:bodyPr>
          <a:lstStyle/>
          <a:p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På hjemmesiden for Videncenter for Amatørmusik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https://www.videncenterforamatoermusik.dk/index.php/bibliotek</a:t>
            </a:r>
            <a:endParaRPr lang="en-US" sz="2400" u="sng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sz="1800" u="sng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u="sng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n-US" sz="1800" u="sng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Vi indsamler flere undersøgelser i tiden fremover</a:t>
            </a:r>
          </a:p>
          <a:p>
            <a:endParaRPr lang="da-DK" sz="240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da-DK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Kender</a:t>
            </a:r>
            <a:r>
              <a:rPr lang="da-DK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I til andre undersøgelser, så send gerne til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marL="0" indent="0">
              <a:buNone/>
            </a:pPr>
            <a:endParaRPr lang="da-DK" sz="1200" i="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da-DK" sz="240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  <a:r>
              <a:rPr lang="da-DK" sz="2400" i="0" dirty="0">
                <a:solidFill>
                  <a:srgbClr val="1155CC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  <a:hlinkClick r:id="rId3"/>
              </a:rPr>
              <a:t>min@musikinorden.dk</a:t>
            </a:r>
            <a:endParaRPr lang="da-DK" sz="2400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da-DK" sz="3600" b="1" u="sng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1CD3F-B4A2-4A09-9105-7DCA52BB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cap="none" dirty="0" err="1">
                <a:cs typeface="Segoe UI" panose="020B0502040204020203" pitchFamily="34" charset="0"/>
              </a:rPr>
              <a:t>Opfordring</a:t>
            </a:r>
            <a:r>
              <a:rPr lang="en-US" b="1" cap="none" dirty="0">
                <a:cs typeface="Segoe UI" panose="020B0502040204020203" pitchFamily="34" charset="0"/>
              </a:rPr>
              <a:t> </a:t>
            </a:r>
            <a:r>
              <a:rPr lang="en-US" b="1" cap="none" dirty="0" err="1">
                <a:cs typeface="Segoe UI" panose="020B0502040204020203" pitchFamily="34" charset="0"/>
              </a:rPr>
              <a:t>til</a:t>
            </a:r>
            <a:r>
              <a:rPr lang="en-US" b="1" cap="none" dirty="0">
                <a:cs typeface="Segoe UI" panose="020B0502040204020203" pitchFamily="34" charset="0"/>
              </a:rPr>
              <a:t> alle!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55019-F576-474A-81CD-51044877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864360"/>
            <a:ext cx="9613900" cy="4024125"/>
          </a:xfrm>
        </p:spPr>
        <p:txBody>
          <a:bodyPr>
            <a:normAutofit lnSpcReduction="10000"/>
          </a:bodyPr>
          <a:lstStyle/>
          <a:p>
            <a:endParaRPr lang="en-US" b="0" i="0" dirty="0">
              <a:solidFill>
                <a:srgbClr val="008000"/>
              </a:solidFill>
              <a:effectLst/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Kender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du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studerende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der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skal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skrive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BA-, Masters (MS)-, Ph.D.-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afhandling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og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doktordisputater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så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er der mange ”huller”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den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eksisterende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viden</a:t>
            </a:r>
            <a:r>
              <a:rPr lang="en-US" sz="24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om </a:t>
            </a:r>
            <a:r>
              <a:rPr lang="en-US" sz="24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amatørmusikken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sz="2400" i="0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2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Hent inspiration </a:t>
            </a:r>
            <a:r>
              <a:rPr lang="en-US" sz="22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en-US" sz="22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vores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store </a:t>
            </a:r>
            <a:r>
              <a:rPr lang="en-US" sz="2200" dirty="0" err="1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  <a:r>
              <a:rPr lang="en-US" sz="22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dékatalog</a:t>
            </a:r>
            <a:r>
              <a:rPr lang="en-US" sz="22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til</a:t>
            </a:r>
            <a:r>
              <a:rPr lang="en-US" sz="22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i="0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forskningstemaer</a:t>
            </a:r>
            <a:r>
              <a:rPr lang="en-US" sz="2200" i="0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her: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</a:t>
            </a:r>
            <a:r>
              <a:rPr lang="en-US" altLang="en-US" sz="2800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en-US" sz="2200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https://www.videncenterforamatoermusik.dk/index.php/forskningstemaer</a:t>
            </a:r>
            <a:endParaRPr kumimoji="0" lang="en-US" altLang="en-US" sz="2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800" b="1" i="0" dirty="0">
              <a:solidFill>
                <a:srgbClr val="000000"/>
              </a:solidFill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93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1D856E-A875-4615-92E0-8F6C380C6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826" y="1822707"/>
            <a:ext cx="7004050" cy="4813223"/>
          </a:xfrm>
        </p:spPr>
        <p:txBody>
          <a:bodyPr>
            <a:normAutofit fontScale="85000" lnSpcReduction="20000"/>
          </a:bodyPr>
          <a:lstStyle/>
          <a:p>
            <a:pPr marL="3657600" lvl="8" indent="0">
              <a:buNone/>
            </a:pPr>
            <a:endParaRPr lang="en-US" dirty="0"/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Musik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Norden </a:t>
            </a: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www.musikinorden.dk</a:t>
            </a:r>
            <a:endParaRPr lang="en-US" sz="1800" b="1" dirty="0">
              <a:solidFill>
                <a:schemeClr val="accent4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3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100" b="1" dirty="0" err="1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ordf</a:t>
            </a:r>
            <a:r>
              <a:rPr lang="en-US" sz="2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Patrik Karlsson, </a:t>
            </a:r>
            <a:r>
              <a:rPr lang="en-US" sz="21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atrik.karlsson@vantaa</a:t>
            </a:r>
            <a:r>
              <a:rPr lang="en-US" sz="21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.fi</a:t>
            </a:r>
            <a:endParaRPr lang="en-US" sz="21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b="1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b="1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Videncenter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Amatørmusik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effectLst/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 algn="ctr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u="sng" dirty="0">
                <a:solidFill>
                  <a:schemeClr val="accent4">
                    <a:lumMod val="75000"/>
                  </a:schemeClr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http://www.videncenterforamatoermusik.dk</a:t>
            </a:r>
            <a:endParaRPr lang="en-US" sz="1800" b="1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8"/>
            <a:endParaRPr lang="en-US" dirty="0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AF81E8C-2777-4406-BF52-52D60DF3C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7699" y="3745544"/>
            <a:ext cx="2528304" cy="123700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schemeClr val="accent1">
                <a:alpha val="75000"/>
              </a:schemeClr>
            </a:outerShdw>
          </a:effectLst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FBE75D4-E0E1-4A6F-ABBF-69939B73E3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9382" y="1018790"/>
            <a:ext cx="1404938" cy="98107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63500" sx="102000" sy="102000" algn="ctr" rotWithShape="0">
              <a:schemeClr val="accent1">
                <a:alpha val="7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37316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13028</TotalTime>
  <Words>499</Words>
  <Application>Microsoft Office PowerPoint</Application>
  <PresentationFormat>Laajakuva</PresentationFormat>
  <Paragraphs>87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Trebuchet MS</vt:lpstr>
      <vt:lpstr>Wingdings 3</vt:lpstr>
      <vt:lpstr>Facet</vt:lpstr>
      <vt:lpstr>  EFFEKTEN AF MUSIKUDØVELSE   PÅ BØRN, UNGE, ÆLDRE OG SAMFUND</vt:lpstr>
      <vt:lpstr>Introduktion</vt:lpstr>
      <vt:lpstr> Baggrund for indsamling af forskning:  </vt:lpstr>
      <vt:lpstr>PowerPoint-esitys</vt:lpstr>
      <vt:lpstr>De to forskningsindsamlinger</vt:lpstr>
      <vt:lpstr>Indhold i de 2 indsamlinger:</vt:lpstr>
      <vt:lpstr>Hvor kan research indsamlingerne hentes?</vt:lpstr>
      <vt:lpstr>Opfordring til alle!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Henriette Schoen</dc:creator>
  <cp:lastModifiedBy>Patrik Karlsson</cp:lastModifiedBy>
  <cp:revision>132</cp:revision>
  <dcterms:created xsi:type="dcterms:W3CDTF">2021-01-22T13:27:05Z</dcterms:created>
  <dcterms:modified xsi:type="dcterms:W3CDTF">2023-09-15T17:27:31Z</dcterms:modified>
</cp:coreProperties>
</file>