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5" r:id="rId3"/>
    <p:sldId id="257" r:id="rId4"/>
    <p:sldId id="274" r:id="rId5"/>
    <p:sldId id="275" r:id="rId6"/>
    <p:sldId id="272" r:id="rId7"/>
    <p:sldId id="276" r:id="rId8"/>
    <p:sldId id="260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008080"/>
    <a:srgbClr val="006666"/>
    <a:srgbClr val="01D1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766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867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6983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155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5883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98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4539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467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966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35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30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51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542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48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830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392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6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bcmentalsundhed.dk/media/1514/mod-mere-viden-om-amatc3b8rmusikken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in@musikinorden.dk" TargetMode="External"/><Relationship Id="rId2" Type="http://schemas.openxmlformats.org/officeDocument/2006/relationships/hyperlink" Target="https://www.videncenterforamatoermusik.dk/index.php/bibliote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dencenterforamatoermusik.dk/index.php/forskningstemaer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dencenterforamatoermusik.dk/" TargetMode="External"/><Relationship Id="rId2" Type="http://schemas.openxmlformats.org/officeDocument/2006/relationships/hyperlink" Target="http://www.musikinorden.dk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868B2-C174-45C7-8300-F358E5087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2520" y="1546754"/>
            <a:ext cx="9448800" cy="1825096"/>
          </a:xfrm>
        </p:spPr>
        <p:txBody>
          <a:bodyPr>
            <a:normAutofit fontScale="90000"/>
          </a:bodyPr>
          <a:lstStyle/>
          <a:p>
            <a:pPr algn="l"/>
            <a:br>
              <a:rPr lang="en-US" sz="1800" b="0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</a:br>
            <a:r>
              <a:rPr lang="da-DK" sz="1800" b="0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da-DK" sz="4400" b="0" i="0" u="none" strike="noStrike" baseline="0" dirty="0"/>
              <a:t>EFFEKTEN AF MUSIKUDØVELSE </a:t>
            </a:r>
            <a:br>
              <a:rPr lang="da-DK" sz="4400" b="0" i="0" u="none" strike="noStrike" baseline="0" dirty="0"/>
            </a:br>
            <a:br>
              <a:rPr lang="da-DK" sz="4400" b="0" i="0" u="none" strike="noStrike" baseline="0" dirty="0"/>
            </a:br>
            <a:r>
              <a:rPr lang="da-DK" sz="4400" b="0" i="0" u="none" strike="noStrike" baseline="0" dirty="0"/>
              <a:t>PÅ BØRN, UNGE, ÆLDRE OG SAMFUND</a:t>
            </a:r>
            <a:endParaRPr lang="en-US" sz="4400" b="1" cap="none" dirty="0">
              <a:cs typeface="Segoe UI" panose="020B05020402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7A7F13-F072-435C-A46B-38FF9F1561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8938" y="4173526"/>
            <a:ext cx="9448800" cy="2275439"/>
          </a:xfrm>
        </p:spPr>
        <p:txBody>
          <a:bodyPr>
            <a:normAutofit/>
          </a:bodyPr>
          <a:lstStyle/>
          <a:p>
            <a:pPr algn="ctr"/>
            <a:r>
              <a:rPr lang="da-DK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Præsentation af Steen Finsen og Henriette Schøn, Ph.D.</a:t>
            </a:r>
          </a:p>
          <a:p>
            <a:pPr algn="ctr"/>
            <a:r>
              <a:rPr lang="da-DK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ved </a:t>
            </a:r>
          </a:p>
          <a:p>
            <a:pPr algn="ctr"/>
            <a:r>
              <a:rPr lang="da-DK" sz="22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Nordisk sangsymposium i Oslo</a:t>
            </a:r>
            <a:endParaRPr lang="en-US" sz="2200" b="1" i="0" u="none" strike="noStrike" baseline="0" dirty="0">
              <a:solidFill>
                <a:schemeClr val="accent2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US" sz="2200" b="1" dirty="0" err="1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september</a:t>
            </a:r>
            <a:r>
              <a:rPr lang="en-US" sz="22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2023 </a:t>
            </a:r>
          </a:p>
          <a:p>
            <a:pPr algn="ctr"/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Hållen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av Patrik Karlsson,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ordf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 Musik I Norden</a:t>
            </a:r>
          </a:p>
        </p:txBody>
      </p:sp>
    </p:spTree>
    <p:extLst>
      <p:ext uri="{BB962C8B-B14F-4D97-AF65-F5344CB8AC3E}">
        <p14:creationId xmlns:p14="http://schemas.microsoft.com/office/powerpoint/2010/main" val="2856506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36F20-E249-403A-A5FE-367DDB82C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884" y="501650"/>
            <a:ext cx="8596668" cy="1320800"/>
          </a:xfrm>
        </p:spPr>
        <p:txBody>
          <a:bodyPr/>
          <a:lstStyle/>
          <a:p>
            <a:pPr algn="ctr"/>
            <a:r>
              <a:rPr lang="da-DK" b="1" dirty="0">
                <a:cs typeface="Segoe UI" panose="020B0502040204020203" pitchFamily="34" charset="0"/>
              </a:rPr>
              <a:t>I</a:t>
            </a:r>
            <a:r>
              <a:rPr lang="en-US" b="1" dirty="0" err="1">
                <a:cs typeface="Segoe UI" panose="020B0502040204020203" pitchFamily="34" charset="0"/>
              </a:rPr>
              <a:t>ntroduktion</a:t>
            </a:r>
            <a:endParaRPr lang="en-US" b="1" cap="none" dirty="0">
              <a:cs typeface="Segoe U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7E14-1BDC-4660-8076-C5040AF07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2400" y="1334328"/>
            <a:ext cx="6657802" cy="54546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</a:pPr>
            <a:r>
              <a:rPr lang="da-DK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Efter idé fra formanden for Danske Orkesterdirigenter, Steen Finsen, begyndte</a:t>
            </a:r>
            <a:r>
              <a:rPr lang="da-DK" sz="2400" b="0" i="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 Musik i Norden </a:t>
            </a:r>
            <a:r>
              <a:rPr lang="da-DK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i efteråret 2020 </a:t>
            </a:r>
            <a:r>
              <a:rPr lang="da-DK" sz="2400" b="0" i="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, at indsamle viden om udført forskning indenfor amatørmusikkens område, med særligt fokus på de gunstige effekter, der er ved at synge i kor og spille i orkester.</a:t>
            </a:r>
          </a:p>
          <a:p>
            <a:pPr algn="l">
              <a:lnSpc>
                <a:spcPct val="160000"/>
              </a:lnSpc>
            </a:pPr>
            <a:r>
              <a:rPr lang="da-DK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I dag har vi nu to forskningsindsamlinger –                           en med 930 forskningsartikler og en med 200 forskningsartikler, begge med fokus på børn og unge og musiks effekt på mennesket og samfundet.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2539346-E034-41A5-B745-0C3284203D4A}"/>
              </a:ext>
            </a:extLst>
          </p:cNvPr>
          <p:cNvSpPr txBox="1"/>
          <p:nvPr/>
        </p:nvSpPr>
        <p:spPr>
          <a:xfrm>
            <a:off x="160496" y="4769791"/>
            <a:ext cx="2857499" cy="994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60000"/>
              </a:lnSpc>
            </a:pPr>
            <a:r>
              <a:rPr lang="da-DK" sz="1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Steen Finsen</a:t>
            </a:r>
            <a:endParaRPr lang="da-DK" sz="1400" b="1" i="0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</a:endParaRPr>
          </a:p>
          <a:p>
            <a:pPr algn="ctr">
              <a:lnSpc>
                <a:spcPct val="160000"/>
              </a:lnSpc>
            </a:pPr>
            <a:r>
              <a:rPr lang="da-DK" sz="1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Formand for </a:t>
            </a:r>
          </a:p>
          <a:p>
            <a:pPr algn="ctr">
              <a:lnSpc>
                <a:spcPct val="160000"/>
              </a:lnSpc>
            </a:pPr>
            <a:r>
              <a:rPr lang="da-DK" sz="1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Danske Orkesterdirigenter</a:t>
            </a:r>
            <a:r>
              <a:rPr lang="da-DK" sz="1200" b="0" i="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35166C-BEA3-480E-8C2F-F332C2DDC7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534" y="1753276"/>
            <a:ext cx="1671424" cy="2930716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63500" sx="102000" sy="102000" algn="ctr" rotWithShape="0">
              <a:schemeClr val="accent1">
                <a:alpha val="7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3380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A5B4F-AE1D-41D3-A5CC-67488FBD9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125" y="219182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br>
              <a:rPr lang="da-DK" cap="none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da-DK" b="1" cap="none" dirty="0">
                <a:cs typeface="Segoe UI" panose="020B0502040204020203" pitchFamily="34" charset="0"/>
              </a:rPr>
              <a:t>B</a:t>
            </a:r>
            <a:r>
              <a:rPr lang="da-DK" b="1" i="0" cap="none" dirty="0">
                <a:effectLst/>
                <a:cs typeface="Segoe UI" panose="020B0502040204020203" pitchFamily="34" charset="0"/>
              </a:rPr>
              <a:t>aggrund for indsamling af forskning</a:t>
            </a:r>
            <a:r>
              <a:rPr lang="en-US" b="1" i="0" cap="none" dirty="0">
                <a:effectLst/>
                <a:cs typeface="Segoe UI" panose="020B0502040204020203" pitchFamily="34" charset="0"/>
              </a:rPr>
              <a:t>:</a:t>
            </a:r>
            <a:br>
              <a:rPr lang="da-DK" b="1" i="0" cap="none" dirty="0">
                <a:effectLst/>
                <a:cs typeface="Segoe UI" panose="020B0502040204020203" pitchFamily="34" charset="0"/>
              </a:rPr>
            </a:br>
            <a:br>
              <a:rPr lang="da-DK" b="0" i="0" cap="none" dirty="0">
                <a:effectLst/>
                <a:cs typeface="Segoe UI" panose="020B0502040204020203" pitchFamily="34" charset="0"/>
              </a:rPr>
            </a:br>
            <a:endParaRPr lang="en-US" cap="none" dirty="0">
              <a:cs typeface="Segoe U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108D4-5744-42F4-B0D6-275B28146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21" y="1448014"/>
            <a:ext cx="8030680" cy="511010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da-DK" b="0" i="0" dirty="0">
              <a:solidFill>
                <a:schemeClr val="accent4">
                  <a:lumMod val="75000"/>
                </a:schemeClr>
              </a:solidFill>
              <a:effectLst/>
              <a:latin typeface="Calibri" panose="020F0502020204030204" pitchFamily="34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da-DK" sz="2400" i="0" dirty="0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Musik i Norden</a:t>
            </a:r>
            <a:r>
              <a:rPr lang="en-US" sz="2400" i="0" dirty="0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’</a:t>
            </a:r>
            <a:r>
              <a:rPr lang="da-DK" sz="2400" i="0" dirty="0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s vision er</a:t>
            </a:r>
            <a:r>
              <a:rPr lang="en-US" sz="2400" i="0" dirty="0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marL="0" indent="0" algn="l">
              <a:lnSpc>
                <a:spcPct val="100000"/>
              </a:lnSpc>
              <a:buNone/>
            </a:pPr>
            <a:endParaRPr lang="en-US" sz="1400" i="0" dirty="0">
              <a:solidFill>
                <a:schemeClr val="accent2">
                  <a:lumMod val="75000"/>
                </a:schemeClr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2400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</a:t>
            </a:r>
            <a:r>
              <a:rPr lang="da-DK" sz="2400" i="0" dirty="0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remme forskning i amatørmusikkens aktiviteters betydning for, og indflydelse på den enkelte i en samfundskontekst med fokus på sociale, psykologiske, kreative og helbredsmæssige aspekter</a:t>
            </a:r>
          </a:p>
          <a:p>
            <a:pPr marL="0" indent="0" algn="l">
              <a:lnSpc>
                <a:spcPct val="100000"/>
              </a:lnSpc>
              <a:buNone/>
            </a:pPr>
            <a:endParaRPr lang="da-DK" sz="1400" i="0" dirty="0">
              <a:solidFill>
                <a:schemeClr val="accent2">
                  <a:lumMod val="75000"/>
                </a:schemeClr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2400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</a:t>
            </a:r>
            <a:r>
              <a:rPr lang="da-DK" sz="2400" i="0" dirty="0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remme forskning i </a:t>
            </a:r>
            <a:r>
              <a:rPr lang="da-DK" sz="2400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musik</a:t>
            </a:r>
            <a:r>
              <a:rPr lang="da-DK" sz="2400" i="0" dirty="0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i et bredt perspektiv, for at skabe udvikling og forbedrede vilkår for hele det musikalske område</a:t>
            </a:r>
          </a:p>
          <a:p>
            <a:pPr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a-DK" b="1" i="0" dirty="0">
              <a:solidFill>
                <a:schemeClr val="accent2">
                  <a:lumMod val="75000"/>
                </a:schemeClr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l">
              <a:lnSpc>
                <a:spcPct val="100000"/>
              </a:lnSpc>
              <a:buNone/>
            </a:pPr>
            <a:endParaRPr lang="da-DK" b="1" dirty="0">
              <a:solidFill>
                <a:schemeClr val="accent4">
                  <a:lumMod val="60000"/>
                  <a:lumOff val="4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15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C4EAC304-241D-4586-B884-5EF7D6F4F8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549" y="84704"/>
            <a:ext cx="9654789" cy="6627522"/>
          </a:xfrm>
          <a:ln>
            <a:solidFill>
              <a:schemeClr val="accent2">
                <a:lumMod val="75000"/>
              </a:schemeClr>
            </a:solidFill>
          </a:ln>
          <a:effectLst>
            <a:outerShdw blurRad="63500" sx="102000" sy="102000" algn="ctr" rotWithShape="0">
              <a:schemeClr val="accent1">
                <a:lumMod val="60000"/>
                <a:lumOff val="40000"/>
                <a:alpha val="70000"/>
              </a:schemeClr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BB07A97-14CE-400B-A06E-EBFB2FB8AF88}"/>
              </a:ext>
            </a:extLst>
          </p:cNvPr>
          <p:cNvSpPr txBox="1"/>
          <p:nvPr/>
        </p:nvSpPr>
        <p:spPr>
          <a:xfrm>
            <a:off x="8444092" y="6065410"/>
            <a:ext cx="2287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da-DK" sz="800" dirty="0">
              <a:solidFill>
                <a:srgbClr val="006621"/>
              </a:solidFill>
              <a:latin typeface="Arial" panose="020B0604020202020204" pitchFamily="34" charset="0"/>
            </a:endParaRPr>
          </a:p>
          <a:p>
            <a:pPr algn="l"/>
            <a:r>
              <a:rPr lang="da-DK" sz="800" dirty="0">
                <a:solidFill>
                  <a:srgbClr val="006621"/>
                </a:solidFill>
                <a:latin typeface="Arial" panose="020B0604020202020204" pitchFamily="34" charset="0"/>
              </a:rPr>
              <a:t>Kilde: </a:t>
            </a:r>
          </a:p>
          <a:p>
            <a:pPr algn="l"/>
            <a:r>
              <a:rPr lang="da-DK" sz="800" b="0" i="0" u="none" strike="noStrike" dirty="0">
                <a:solidFill>
                  <a:srgbClr val="660099"/>
                </a:solidFill>
                <a:effectLst/>
                <a:latin typeface="Arial" panose="020B0604020202020204" pitchFamily="34" charset="0"/>
                <a:hlinkClick r:id="rId3"/>
              </a:rPr>
              <a:t>Mod mere viden om amatørmusikken</a:t>
            </a:r>
            <a:r>
              <a:rPr lang="da-DK" sz="800" b="0" i="0" u="none" strike="noStrike" dirty="0">
                <a:solidFill>
                  <a:srgbClr val="660099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da-DK" sz="800" b="0" i="0" u="none" strike="noStrike" dirty="0">
                <a:solidFill>
                  <a:srgbClr val="008080"/>
                </a:solidFill>
                <a:effectLst/>
                <a:latin typeface="Arial" panose="020B0604020202020204" pitchFamily="34" charset="0"/>
              </a:rPr>
              <a:t>s. 10</a:t>
            </a:r>
            <a:endParaRPr lang="da-DK" sz="800" b="0" i="0" dirty="0">
              <a:solidFill>
                <a:srgbClr val="00808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da-DK" sz="800" b="0" i="0" dirty="0">
                <a:solidFill>
                  <a:srgbClr val="006621"/>
                </a:solidFill>
                <a:effectLst/>
                <a:latin typeface="Arial" panose="020B0604020202020204" pitchFamily="34" charset="0"/>
              </a:rPr>
              <a:t>SH Nielsen - 2018 - abcmentalsundhed.dk</a:t>
            </a:r>
          </a:p>
          <a:p>
            <a:pPr algn="l"/>
            <a:endParaRPr lang="da-DK" sz="800" dirty="0">
              <a:solidFill>
                <a:srgbClr val="00662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238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EFDFD-2D77-4314-B33A-E72BD190F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9650" y="411104"/>
            <a:ext cx="8674100" cy="1293028"/>
          </a:xfrm>
        </p:spPr>
        <p:txBody>
          <a:bodyPr>
            <a:normAutofit/>
          </a:bodyPr>
          <a:lstStyle/>
          <a:p>
            <a:r>
              <a:rPr lang="en-US" b="1" dirty="0"/>
              <a:t>De to </a:t>
            </a:r>
            <a:r>
              <a:rPr lang="en-US" b="1" dirty="0" err="1"/>
              <a:t>forskningsindsamlinger</a:t>
            </a: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95F492-1ED7-4781-8DD2-AD36C63937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0916" y="1454150"/>
            <a:ext cx="3736793" cy="4895849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A131C4A-7270-4321-92F5-D7DBE40B12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485" y="1454150"/>
            <a:ext cx="3935312" cy="4910144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66046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1A909-0269-414E-BB26-93BC81DAF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077" y="357331"/>
            <a:ext cx="8610600" cy="1293028"/>
          </a:xfrm>
        </p:spPr>
        <p:txBody>
          <a:bodyPr>
            <a:normAutofit/>
          </a:bodyPr>
          <a:lstStyle/>
          <a:p>
            <a:r>
              <a:rPr lang="da-DK" b="1" dirty="0">
                <a:cs typeface="Segoe UI" panose="020B0502040204020203" pitchFamily="34" charset="0"/>
              </a:rPr>
              <a:t>Indhold</a:t>
            </a:r>
            <a:r>
              <a:rPr lang="da-DK" b="1" cap="none" dirty="0">
                <a:cs typeface="Segoe UI" panose="020B0502040204020203" pitchFamily="34" charset="0"/>
              </a:rPr>
              <a:t> i de 2 indsamlinger</a:t>
            </a:r>
            <a:r>
              <a:rPr lang="en-US" b="1" cap="none" dirty="0">
                <a:cs typeface="Segoe UI" panose="020B0502040204020203" pitchFamily="34" charset="0"/>
              </a:rPr>
              <a:t>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E31D7-607B-488F-AC50-050865197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075" y="1200649"/>
            <a:ext cx="4358825" cy="54864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sz="1600" b="1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	</a:t>
            </a:r>
            <a:r>
              <a:rPr lang="da-DK" sz="19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Segoe UI" panose="020B0502040204020203" pitchFamily="34" charset="0"/>
              </a:rPr>
              <a:t>930 forskningsartikler</a:t>
            </a:r>
            <a:r>
              <a:rPr lang="en-US" sz="19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Segoe UI" panose="020B0502040204020203" pitchFamily="34" charset="0"/>
              </a:rPr>
              <a:t>:</a:t>
            </a:r>
            <a:endParaRPr lang="da-DK" sz="1900" b="1" dirty="0">
              <a:solidFill>
                <a:schemeClr val="accent1">
                  <a:lumMod val="75000"/>
                </a:schemeClr>
              </a:solidFill>
              <a:latin typeface="+mj-lt"/>
              <a:cs typeface="Segoe UI" panose="020B0502040204020203" pitchFamily="34" charset="0"/>
            </a:endParaRPr>
          </a:p>
          <a:p>
            <a:r>
              <a:rPr lang="da-DK" sz="1600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Børns helse</a:t>
            </a:r>
          </a:p>
          <a:p>
            <a:r>
              <a:rPr lang="da-DK" sz="1600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Børn og unges, udvikling og indlæring</a:t>
            </a:r>
          </a:p>
          <a:p>
            <a:r>
              <a:rPr lang="da-DK" sz="1600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Terapeutisk indvirkning</a:t>
            </a:r>
          </a:p>
          <a:p>
            <a:r>
              <a:rPr lang="da-DK" sz="1600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Effekt på følelser</a:t>
            </a:r>
          </a:p>
          <a:p>
            <a:r>
              <a:rPr lang="da-DK" sz="1600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Indlæring generelt</a:t>
            </a:r>
          </a:p>
          <a:p>
            <a:r>
              <a:rPr lang="da-DK" sz="1600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Hukommelse</a:t>
            </a:r>
          </a:p>
          <a:p>
            <a:r>
              <a:rPr lang="da-DK" sz="1600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Kreativitet under lytning af musik</a:t>
            </a:r>
          </a:p>
          <a:p>
            <a:r>
              <a:rPr lang="da-DK" sz="1600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Hjernens funktioner under lytning til musik</a:t>
            </a:r>
          </a:p>
          <a:p>
            <a:r>
              <a:rPr lang="da-DK" sz="1600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Hjernefunktioner – neurale ændringer</a:t>
            </a:r>
          </a:p>
          <a:p>
            <a:r>
              <a:rPr lang="da-DK" sz="1600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Neurofysiologiske ændringer</a:t>
            </a:r>
          </a:p>
          <a:p>
            <a:r>
              <a:rPr lang="da-DK" sz="1600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Cognitiv respons på pitch m. m.</a:t>
            </a:r>
            <a:endParaRPr lang="da-DK" sz="1600" dirty="0">
              <a:solidFill>
                <a:schemeClr val="accent2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da-DK" sz="1600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Korsang</a:t>
            </a:r>
          </a:p>
          <a:p>
            <a:r>
              <a:rPr lang="da-DK" sz="1600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Orkesterspil</a:t>
            </a:r>
          </a:p>
          <a:p>
            <a:r>
              <a:rPr lang="da-DK" sz="1600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Musik brugt som en del af behandling </a:t>
            </a:r>
          </a:p>
          <a:p>
            <a:pPr marL="0" indent="0">
              <a:buNone/>
            </a:pPr>
            <a:r>
              <a:rPr lang="da-DK" sz="1600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i sundhedsvæsenet 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4DCB38-E451-43C0-9061-CC37E2292761}"/>
              </a:ext>
            </a:extLst>
          </p:cNvPr>
          <p:cNvSpPr txBox="1"/>
          <p:nvPr/>
        </p:nvSpPr>
        <p:spPr>
          <a:xfrm>
            <a:off x="4787900" y="1050228"/>
            <a:ext cx="5607123" cy="5586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  <a:buClr>
                <a:srgbClr val="0070C0"/>
              </a:buClr>
            </a:pPr>
            <a:r>
              <a:rPr lang="da-DK" b="1" dirty="0">
                <a:solidFill>
                  <a:srgbClr val="0070C0"/>
                </a:solidFill>
                <a:effectLst/>
                <a:latin typeface="+mj-lt"/>
                <a:ea typeface="Times New Roman" panose="02020603050405020304" pitchFamily="18" charset="0"/>
                <a:cs typeface="Segoe UI" panose="020B0502040204020203" pitchFamily="34" charset="0"/>
              </a:rPr>
              <a:t>          </a:t>
            </a:r>
            <a:r>
              <a:rPr lang="da-DK" b="1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Segoe UI" panose="020B0502040204020203" pitchFamily="34" charset="0"/>
              </a:rPr>
              <a:t>200 forskningsartikler:</a:t>
            </a:r>
          </a:p>
          <a:p>
            <a:pPr marL="342900" lvl="0" indent="-34290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da-DK" sz="1600" dirty="0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Amatørmusik i samfundet </a:t>
            </a:r>
            <a:endParaRPr lang="en-US" sz="1600" dirty="0">
              <a:solidFill>
                <a:schemeClr val="accent2">
                  <a:lumMod val="75000"/>
                </a:schemeClr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342900" lvl="0" indent="-34290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da-DK" sz="1600" dirty="0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Amatørkulturens betydning i mindre byer </a:t>
            </a:r>
            <a:endParaRPr lang="en-US" sz="1600" dirty="0">
              <a:solidFill>
                <a:schemeClr val="accent2">
                  <a:lumMod val="75000"/>
                </a:schemeClr>
              </a:solidFill>
              <a:effectLst/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marL="342900" lvl="0" indent="-34290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da-DK" sz="1600" dirty="0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Amatørkulturens effekt på borgerne </a:t>
            </a:r>
            <a:endParaRPr lang="en-US" sz="1600" dirty="0">
              <a:solidFill>
                <a:schemeClr val="accent2">
                  <a:lumMod val="75000"/>
                </a:schemeClr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342900" lvl="0" indent="-34290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da-DK" sz="1600" dirty="0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Aktiv kunstnerisk deltagelses betydning for sygdomme </a:t>
            </a:r>
            <a:endParaRPr lang="en-US" sz="1600" dirty="0">
              <a:solidFill>
                <a:schemeClr val="accent2">
                  <a:lumMod val="75000"/>
                </a:schemeClr>
              </a:solidFill>
              <a:effectLst/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marL="342900" lvl="0" indent="-34290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da-DK" sz="1600" dirty="0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Musik/Sang og baby sundhed </a:t>
            </a:r>
            <a:endParaRPr lang="en-US" sz="1600" dirty="0">
              <a:solidFill>
                <a:schemeClr val="accent2">
                  <a:lumMod val="75000"/>
                </a:schemeClr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342900" lvl="0" indent="-34290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da-DK" sz="1600" dirty="0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Børn og Sang – (30 forsknings artikler)</a:t>
            </a:r>
            <a:endParaRPr lang="en-US" sz="1600" dirty="0">
              <a:solidFill>
                <a:schemeClr val="accent2">
                  <a:lumMod val="75000"/>
                </a:schemeClr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342900" lvl="0" indent="-34290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da-DK" sz="1600" dirty="0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Unges sundhed </a:t>
            </a:r>
            <a:endParaRPr lang="en-US" sz="1600" dirty="0">
              <a:solidFill>
                <a:schemeClr val="accent2">
                  <a:lumMod val="75000"/>
                </a:schemeClr>
              </a:solidFill>
              <a:effectLst/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marL="342900" lvl="0" indent="-34290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da-DK" sz="1600" dirty="0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Musik og hjernens udvikling</a:t>
            </a:r>
            <a:r>
              <a:rPr lang="da-DK" sz="1600" dirty="0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 </a:t>
            </a:r>
            <a:endParaRPr lang="en-US" sz="1600" dirty="0">
              <a:solidFill>
                <a:schemeClr val="accent2">
                  <a:lumMod val="75000"/>
                </a:schemeClr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342900" lvl="0" indent="-34290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da-DK" sz="1600" dirty="0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Musik og følelsers udvikling </a:t>
            </a:r>
            <a:endParaRPr lang="en-US" sz="1600" dirty="0">
              <a:solidFill>
                <a:schemeClr val="accent2">
                  <a:lumMod val="75000"/>
                </a:schemeClr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342900" lvl="0" indent="-34290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da-DK" sz="1600" dirty="0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Musik og indlæring </a:t>
            </a:r>
            <a:endParaRPr lang="en-US" sz="1600" dirty="0">
              <a:solidFill>
                <a:schemeClr val="accent2">
                  <a:lumMod val="75000"/>
                </a:schemeClr>
              </a:solidFill>
              <a:effectLst/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marL="342900" lvl="0" indent="-34290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da-DK" sz="1600" dirty="0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Skoleorkestre og deres betydning </a:t>
            </a:r>
            <a:endParaRPr lang="en-US" sz="1600" dirty="0">
              <a:solidFill>
                <a:schemeClr val="accent2">
                  <a:lumMod val="75000"/>
                </a:schemeClr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342900" lvl="0" indent="-34290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da-DK" sz="1600" dirty="0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Instrumentvalget – og kønnets betydning </a:t>
            </a:r>
            <a:endParaRPr lang="en-US" sz="1600" dirty="0">
              <a:solidFill>
                <a:schemeClr val="accent2">
                  <a:lumMod val="75000"/>
                </a:schemeClr>
              </a:solidFill>
              <a:effectLst/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marL="342900" lvl="0" indent="-34290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da-DK" sz="1600" dirty="0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Amatør versus professionel musiker </a:t>
            </a:r>
            <a:endParaRPr lang="en-US" sz="1600" dirty="0">
              <a:solidFill>
                <a:schemeClr val="accent2">
                  <a:lumMod val="75000"/>
                </a:schemeClr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342900" lvl="0" indent="-34290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da-DK" sz="1600" dirty="0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Musik og teams og virksomhedsledelse </a:t>
            </a:r>
            <a:endParaRPr lang="en-US" sz="1600" dirty="0">
              <a:solidFill>
                <a:schemeClr val="accent2">
                  <a:lumMod val="75000"/>
                </a:schemeClr>
              </a:solidFill>
              <a:effectLst/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051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D768DD9-EA31-4500-A63F-947B90C98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198" y="481709"/>
            <a:ext cx="11527604" cy="1293028"/>
          </a:xfrm>
        </p:spPr>
        <p:txBody>
          <a:bodyPr/>
          <a:lstStyle/>
          <a:p>
            <a:r>
              <a:rPr lang="en-US" b="1" cap="none" dirty="0" err="1">
                <a:cs typeface="Segoe UI" panose="020B0502040204020203" pitchFamily="34" charset="0"/>
              </a:rPr>
              <a:t>Hvor</a:t>
            </a:r>
            <a:r>
              <a:rPr lang="en-US" b="1" cap="none" dirty="0">
                <a:cs typeface="Segoe UI" panose="020B0502040204020203" pitchFamily="34" charset="0"/>
              </a:rPr>
              <a:t> </a:t>
            </a:r>
            <a:r>
              <a:rPr lang="en-US" b="1" cap="none" dirty="0" err="1">
                <a:cs typeface="Segoe UI" panose="020B0502040204020203" pitchFamily="34" charset="0"/>
              </a:rPr>
              <a:t>kan</a:t>
            </a:r>
            <a:r>
              <a:rPr lang="en-US" b="1" cap="none" dirty="0">
                <a:cs typeface="Segoe UI" panose="020B0502040204020203" pitchFamily="34" charset="0"/>
              </a:rPr>
              <a:t> research </a:t>
            </a:r>
            <a:r>
              <a:rPr lang="en-US" b="1" cap="none" dirty="0" err="1">
                <a:cs typeface="Segoe UI" panose="020B0502040204020203" pitchFamily="34" charset="0"/>
              </a:rPr>
              <a:t>indsamlingerne</a:t>
            </a:r>
            <a:r>
              <a:rPr lang="en-US" b="1" cap="none" dirty="0">
                <a:cs typeface="Segoe UI" panose="020B0502040204020203" pitchFamily="34" charset="0"/>
              </a:rPr>
              <a:t> </a:t>
            </a:r>
            <a:r>
              <a:rPr lang="en-US" b="1" cap="none" dirty="0" err="1">
                <a:cs typeface="Segoe UI" panose="020B0502040204020203" pitchFamily="34" charset="0"/>
              </a:rPr>
              <a:t>hentes</a:t>
            </a:r>
            <a:r>
              <a:rPr lang="en-US" b="1" cap="none" dirty="0">
                <a:cs typeface="Segoe UI" panose="020B0502040204020203" pitchFamily="34" charset="0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AE8E7-7318-4FBF-BA71-E15C57600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4737"/>
            <a:ext cx="10820400" cy="4806949"/>
          </a:xfrm>
        </p:spPr>
        <p:txBody>
          <a:bodyPr>
            <a:normAutofit lnSpcReduction="10000"/>
          </a:bodyPr>
          <a:lstStyle/>
          <a:p>
            <a:r>
              <a:rPr lang="da-DK" sz="2400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På hjemmesiden for Videncenter for Amatørmusik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marL="0" indent="0">
              <a:buNone/>
            </a:pPr>
            <a:endParaRPr lang="en-US" sz="2400" dirty="0">
              <a:solidFill>
                <a:schemeClr val="accent2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en-US" sz="2400" u="sng" dirty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https://www.videncenterforamatoermusik.dk/index.php/bibliotek</a:t>
            </a:r>
            <a:endParaRPr lang="en-US" sz="2400" u="sng" dirty="0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en-US" sz="1800" u="sng" dirty="0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en-US" u="sng" dirty="0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en-US" sz="1800" u="sng" dirty="0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da-DK" sz="2400" i="0" dirty="0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Vi indsamler flere undersøgelser i tiden fremover</a:t>
            </a:r>
          </a:p>
          <a:p>
            <a:endParaRPr lang="da-DK" sz="2400" i="0" dirty="0">
              <a:solidFill>
                <a:schemeClr val="accent2">
                  <a:lumMod val="75000"/>
                </a:schemeClr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da-DK" sz="2400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Kender</a:t>
            </a:r>
            <a:r>
              <a:rPr lang="da-DK" sz="2400" i="0" dirty="0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I til andre undersøgelser, så send gerne til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marL="0" indent="0">
              <a:buNone/>
            </a:pPr>
            <a:endParaRPr lang="da-DK" sz="1200" i="0" dirty="0">
              <a:solidFill>
                <a:schemeClr val="accent4">
                  <a:lumMod val="60000"/>
                  <a:lumOff val="40000"/>
                </a:schemeClr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da-DK" sz="2400" i="0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  </a:t>
            </a:r>
            <a:r>
              <a:rPr lang="da-DK" sz="2400" i="0" dirty="0">
                <a:solidFill>
                  <a:srgbClr val="1155CC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min@musikinorden.dk</a:t>
            </a:r>
            <a:endParaRPr lang="da-DK" sz="2400" i="0" dirty="0">
              <a:solidFill>
                <a:srgbClr val="000000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da-DK" sz="3600" b="1" u="sng" dirty="0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19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1CD3F-B4A2-4A09-9105-7DCA52BBD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cap="none" dirty="0" err="1">
                <a:cs typeface="Segoe UI" panose="020B0502040204020203" pitchFamily="34" charset="0"/>
              </a:rPr>
              <a:t>Opfordring</a:t>
            </a:r>
            <a:r>
              <a:rPr lang="en-US" b="1" cap="none" dirty="0">
                <a:cs typeface="Segoe UI" panose="020B0502040204020203" pitchFamily="34" charset="0"/>
              </a:rPr>
              <a:t> </a:t>
            </a:r>
            <a:r>
              <a:rPr lang="en-US" b="1" cap="none" dirty="0" err="1">
                <a:cs typeface="Segoe UI" panose="020B0502040204020203" pitchFamily="34" charset="0"/>
              </a:rPr>
              <a:t>til</a:t>
            </a:r>
            <a:r>
              <a:rPr lang="en-US" b="1" cap="none" dirty="0">
                <a:cs typeface="Segoe UI" panose="020B0502040204020203" pitchFamily="34" charset="0"/>
              </a:rPr>
              <a:t> alle!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55019-F576-474A-81CD-510448773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0" y="1864360"/>
            <a:ext cx="9613900" cy="4024125"/>
          </a:xfrm>
        </p:spPr>
        <p:txBody>
          <a:bodyPr>
            <a:normAutofit lnSpcReduction="10000"/>
          </a:bodyPr>
          <a:lstStyle/>
          <a:p>
            <a:endParaRPr lang="en-US" b="0" i="0" dirty="0">
              <a:solidFill>
                <a:srgbClr val="008000"/>
              </a:solidFill>
              <a:effectLst/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i="0" dirty="0" err="1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Kender</a:t>
            </a:r>
            <a:r>
              <a:rPr lang="en-US" sz="2400" i="0" dirty="0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du </a:t>
            </a:r>
            <a:r>
              <a:rPr lang="en-US" sz="2400" i="0" dirty="0" err="1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studerende</a:t>
            </a:r>
            <a:r>
              <a:rPr lang="en-US" sz="2400" i="0" dirty="0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der </a:t>
            </a:r>
            <a:r>
              <a:rPr lang="en-US" sz="2400" i="0" dirty="0" err="1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skal</a:t>
            </a:r>
            <a:r>
              <a:rPr lang="en-US" sz="2400" i="0" dirty="0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i="0" dirty="0" err="1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skrive</a:t>
            </a:r>
            <a:r>
              <a:rPr lang="en-US" sz="2400" i="0" dirty="0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BA-, Masters (MS)-, Ph.D.-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afhandling</a:t>
            </a:r>
            <a:r>
              <a:rPr lang="en-US" sz="2400" i="0" dirty="0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i="0" dirty="0" err="1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og</a:t>
            </a:r>
            <a:r>
              <a:rPr lang="en-US" sz="2400" i="0" dirty="0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i="0" dirty="0" err="1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doktordisputater</a:t>
            </a:r>
            <a:r>
              <a:rPr lang="en-US" sz="2400" i="0" dirty="0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2400" i="0" dirty="0" err="1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så</a:t>
            </a:r>
            <a:r>
              <a:rPr lang="en-US" sz="2400" i="0" dirty="0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er der mange ”huller” </a:t>
            </a:r>
            <a:r>
              <a:rPr lang="en-US" sz="2400" i="0" dirty="0" err="1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i</a:t>
            </a:r>
            <a:r>
              <a:rPr lang="en-US" sz="2400" i="0" dirty="0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den </a:t>
            </a:r>
            <a:r>
              <a:rPr lang="en-US" sz="2400" i="0" dirty="0" err="1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eksisterende</a:t>
            </a:r>
            <a:r>
              <a:rPr lang="en-US" sz="2400" i="0" dirty="0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i="0" dirty="0" err="1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viden</a:t>
            </a:r>
            <a:r>
              <a:rPr lang="en-US" sz="2400" i="0" dirty="0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om </a:t>
            </a:r>
            <a:r>
              <a:rPr lang="en-US" sz="2400" i="0" dirty="0" err="1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amatørmusikken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lang="en-US" sz="2400" i="0" dirty="0">
              <a:solidFill>
                <a:schemeClr val="accent2">
                  <a:lumMod val="75000"/>
                </a:schemeClr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200" i="0" dirty="0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Hent inspiration </a:t>
            </a:r>
            <a:r>
              <a:rPr lang="en-US" sz="2200" i="0" dirty="0" err="1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i</a:t>
            </a:r>
            <a:r>
              <a:rPr lang="en-US" sz="2200" i="0" dirty="0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200" i="0" dirty="0" err="1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vores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store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</a:t>
            </a:r>
            <a:r>
              <a:rPr lang="en-US" sz="2200" i="0" dirty="0" err="1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dékatalog</a:t>
            </a:r>
            <a:r>
              <a:rPr lang="en-US" sz="2200" i="0" dirty="0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200" i="0" dirty="0" err="1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til</a:t>
            </a:r>
            <a:r>
              <a:rPr lang="en-US" sz="2200" i="0" dirty="0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200" i="0" dirty="0" err="1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forskningstemaer</a:t>
            </a:r>
            <a:r>
              <a:rPr lang="en-US" sz="2200" i="0" dirty="0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her: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</a:t>
            </a:r>
            <a:r>
              <a:rPr lang="en-US" altLang="en-US" sz="2800" dirty="0">
                <a:solidFill>
                  <a:srgbClr val="1155C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2200" dirty="0">
                <a:solidFill>
                  <a:srgbClr val="1155C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https://www.videncenterforamatoermusik.dk/index.php/forskningstemaer</a:t>
            </a:r>
            <a:endParaRPr kumimoji="0" lang="en-US" altLang="en-US" sz="2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2800" b="1" i="0" dirty="0">
              <a:solidFill>
                <a:srgbClr val="000000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93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D1D856E-A875-4615-92E0-8F6C380C6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9826" y="1822707"/>
            <a:ext cx="7004050" cy="4813223"/>
          </a:xfrm>
        </p:spPr>
        <p:txBody>
          <a:bodyPr>
            <a:normAutofit fontScale="85000" lnSpcReduction="20000"/>
          </a:bodyPr>
          <a:lstStyle/>
          <a:p>
            <a:pPr marL="3657600" lvl="8" indent="0">
              <a:buNone/>
            </a:pPr>
            <a:endParaRPr lang="en-US" dirty="0"/>
          </a:p>
          <a:p>
            <a:pPr marR="0" indent="0" algn="ctr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b="1" dirty="0">
              <a:solidFill>
                <a:schemeClr val="accent4">
                  <a:lumMod val="60000"/>
                  <a:lumOff val="40000"/>
                </a:schemeClr>
              </a:solidFill>
              <a:effectLst/>
              <a:latin typeface="Segoe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indent="0" algn="ctr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Musik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Norden </a:t>
            </a:r>
          </a:p>
          <a:p>
            <a:pPr marR="0" indent="0" algn="ctr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solidFill>
                <a:schemeClr val="accent4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 algn="ctr" fontAlgn="base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b="1" dirty="0">
                <a:solidFill>
                  <a:schemeClr val="accent4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www.musikinorden.dk</a:t>
            </a:r>
            <a:endParaRPr lang="en-US" sz="1800" b="1" dirty="0">
              <a:solidFill>
                <a:schemeClr val="accent4">
                  <a:lumMod val="75000"/>
                </a:schemeClr>
              </a:solidFill>
              <a:effectLst/>
              <a:latin typeface="Segoe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36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100" b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ordf</a:t>
            </a:r>
            <a:r>
              <a:rPr lang="en-US" sz="21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Patrik Karlsson, </a:t>
            </a:r>
            <a:r>
              <a:rPr lang="en-US" sz="21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1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atrik.karlsson@vantaa</a:t>
            </a:r>
            <a:r>
              <a:rPr lang="en-US" sz="21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.fi</a:t>
            </a:r>
            <a:endParaRPr lang="en-US" sz="21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b="1" dirty="0">
              <a:solidFill>
                <a:schemeClr val="accent4">
                  <a:lumMod val="60000"/>
                  <a:lumOff val="4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b="1" dirty="0">
              <a:solidFill>
                <a:schemeClr val="accent4">
                  <a:lumMod val="60000"/>
                  <a:lumOff val="4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 algn="ctr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b="1" dirty="0">
              <a:solidFill>
                <a:schemeClr val="accent2">
                  <a:lumMod val="75000"/>
                </a:schemeClr>
              </a:solidFill>
              <a:effectLst/>
              <a:latin typeface="Segoe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indent="0" algn="ctr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Videncenter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Amatørmusik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effectLst/>
              <a:latin typeface="Segoe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indent="0" algn="ctr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solidFill>
                <a:schemeClr val="accent4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 algn="ctr" fontAlgn="base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b="1" u="sng" dirty="0">
                <a:solidFill>
                  <a:schemeClr val="accent4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http://www.videncenterforamatoermusik.dk</a:t>
            </a:r>
            <a:endParaRPr lang="en-US" sz="1800" b="1" dirty="0">
              <a:solidFill>
                <a:schemeClr val="accent4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8"/>
            <a:endParaRPr lang="en-US" dirty="0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9AF81E8C-2777-4406-BF52-52D60DF3C2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7699" y="3745544"/>
            <a:ext cx="2528304" cy="1237008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63500" sx="102000" sy="102000" algn="ctr" rotWithShape="0">
              <a:schemeClr val="accent1">
                <a:alpha val="75000"/>
              </a:schemeClr>
            </a:outerShdw>
          </a:effectLst>
        </p:spPr>
      </p:pic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FBE75D4-E0E1-4A6F-ABBF-69939B73E3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19382" y="1018790"/>
            <a:ext cx="1404938" cy="981075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63500" sx="102000" sy="102000" algn="ctr" rotWithShape="0">
              <a:schemeClr val="accent1">
                <a:alpha val="7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4373169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13028</TotalTime>
  <Words>499</Words>
  <Application>Microsoft Office PowerPoint</Application>
  <PresentationFormat>Laajakuva</PresentationFormat>
  <Paragraphs>87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5" baseType="lpstr">
      <vt:lpstr>Arial</vt:lpstr>
      <vt:lpstr>Calibri</vt:lpstr>
      <vt:lpstr>Segoe UI</vt:lpstr>
      <vt:lpstr>Trebuchet MS</vt:lpstr>
      <vt:lpstr>Wingdings 3</vt:lpstr>
      <vt:lpstr>Facet</vt:lpstr>
      <vt:lpstr>  EFFEKTEN AF MUSIKUDØVELSE   PÅ BØRN, UNGE, ÆLDRE OG SAMFUND</vt:lpstr>
      <vt:lpstr>Introduktion</vt:lpstr>
      <vt:lpstr> Baggrund for indsamling af forskning:  </vt:lpstr>
      <vt:lpstr>PowerPoint-esitys</vt:lpstr>
      <vt:lpstr>De to forskningsindsamlinger</vt:lpstr>
      <vt:lpstr>Indhold i de 2 indsamlinger:</vt:lpstr>
      <vt:lpstr>Hvor kan research indsamlingerne hentes?</vt:lpstr>
      <vt:lpstr>Opfordring til alle!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Henriette Schoen</dc:creator>
  <cp:lastModifiedBy>Patrik Karlsson</cp:lastModifiedBy>
  <cp:revision>132</cp:revision>
  <dcterms:created xsi:type="dcterms:W3CDTF">2021-01-22T13:27:05Z</dcterms:created>
  <dcterms:modified xsi:type="dcterms:W3CDTF">2023-09-15T17:27:31Z</dcterms:modified>
</cp:coreProperties>
</file>